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4"/>
  </p:notesMasterIdLst>
  <p:sldIdLst>
    <p:sldId id="257" r:id="rId2"/>
    <p:sldId id="258" r:id="rId3"/>
    <p:sldId id="262" r:id="rId4"/>
    <p:sldId id="263" r:id="rId5"/>
    <p:sldId id="264" r:id="rId6"/>
    <p:sldId id="259" r:id="rId7"/>
    <p:sldId id="260" r:id="rId8"/>
    <p:sldId id="261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8322680-C6C9-4569-B93D-9752E4E02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3EED919-2ACA-494D-9DDC-1D5F6D796150}" type="datetimeFigureOut">
              <a:rPr lang="ru-RU"/>
              <a:pPr/>
              <a:t>06.04.2010</a:t>
            </a:fld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FD32AA-ECB8-48E2-A5FD-97CAFCD4E5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076C4A-D260-41B6-9CD8-D731949A2450}" type="datetimeFigureOut">
              <a:rPr lang="ru-RU"/>
              <a:pPr/>
              <a:t>06.04.2010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98B2E-E82C-477F-96E6-E5B297646A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DD8729-F3FE-460F-BDC3-D07BBBE589A3}" type="datetimeFigureOut">
              <a:rPr lang="ru-RU"/>
              <a:pPr/>
              <a:t>06.04.2010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3B71F-B526-46D2-B2F7-C680E1F1EC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F23CAC-E2DB-449D-BFAF-81F55984DAC6}" type="datetimeFigureOut">
              <a:rPr lang="ru-RU"/>
              <a:pPr/>
              <a:t>06.04.2010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D9AC9-14D6-456D-BD94-5EF850F733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6EDDF-6D49-497A-AB1C-39F7F9D3C9F5}" type="datetimeFigureOut">
              <a:rPr lang="ru-RU"/>
              <a:pPr/>
              <a:t>06.04.2010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B662E-2D2E-4F33-B244-A9EA6D3191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7F1A59-9637-458F-A305-F9C95C86A59E}" type="datetimeFigureOut">
              <a:rPr lang="ru-RU"/>
              <a:pPr/>
              <a:t>06.04.2010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6FF22-2716-4C73-9459-F3848FA6B5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C017C0-0E85-4126-BC00-CC8B186C411F}" type="datetimeFigureOut">
              <a:rPr lang="ru-RU"/>
              <a:pPr/>
              <a:t>06.04.2010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BCAA-79E2-4B2D-9DEA-E7022A81F2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D7EB0-8942-4A57-A299-FAEA13AF6C96}" type="datetimeFigureOut">
              <a:rPr lang="ru-RU"/>
              <a:pPr/>
              <a:t>06.04.2010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ED28-5EB5-4B47-8434-4A5C7A5C00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8E35C2-4E67-4039-9B92-B2D697713FC8}" type="datetimeFigureOut">
              <a:rPr lang="ru-RU"/>
              <a:pPr/>
              <a:t>06.04.2010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87511-EC69-4AAE-B3B5-B45E59109D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DB62A-D264-4E1B-A765-DA325EF4F0E0}" type="datetimeFigureOut">
              <a:rPr lang="ru-RU"/>
              <a:pPr/>
              <a:t>06.04.2010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32364-7BA3-4706-8795-35F62632EC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51C649-15EC-4A34-B747-8808D492BDD6}" type="datetimeFigureOut">
              <a:rPr lang="ru-RU"/>
              <a:pPr/>
              <a:t>06.04.2010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3C6CF-A6D7-4CB3-814F-3542EBB873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F377501-0994-4D0E-B7A2-B0C2EBF0B3C3}" type="datetimeFigureOut">
              <a:rPr lang="ru-RU"/>
              <a:pPr/>
              <a:t>06.04.2010</a:t>
            </a:fld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2748C24-25E4-436B-AE8E-4BD4F779228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ompress.ru/Archive/CP/2006/11/52/5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osevnin.narod.ru/images/F1150019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r>
              <a:rPr lang="ru-RU">
                <a:effectLst/>
              </a:rPr>
              <a:t>Камашова Л. Ю.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060575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33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2053" name="WordArt 18"/>
          <p:cNvSpPr>
            <a:spLocks noChangeArrowheads="1" noChangeShapeType="1" noTextEdit="1"/>
          </p:cNvSpPr>
          <p:nvPr/>
        </p:nvSpPr>
        <p:spPr bwMode="auto">
          <a:xfrm flipH="1">
            <a:off x="2700338" y="3284538"/>
            <a:ext cx="2951162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вода</a:t>
            </a:r>
          </a:p>
        </p:txBody>
      </p:sp>
      <p:pic>
        <p:nvPicPr>
          <p:cNvPr id="2054" name="Picture 19" descr="479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-892175"/>
            <a:ext cx="10425113" cy="77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21"/>
          <p:cNvSpPr>
            <a:spLocks noChangeArrowheads="1" noChangeShapeType="1" noTextEdit="1"/>
          </p:cNvSpPr>
          <p:nvPr/>
        </p:nvSpPr>
        <p:spPr bwMode="auto">
          <a:xfrm>
            <a:off x="2124075" y="908050"/>
            <a:ext cx="4967288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19"/>
              </a:avLst>
            </a:prstTxWarp>
          </a:bodyPr>
          <a:lstStyle/>
          <a:p>
            <a:pPr algn="ctr"/>
            <a:r>
              <a:rPr lang="ru-RU" sz="6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В о д 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cs typeface="Times New Roman" pitchFamily="18" charset="0"/>
              </a:rPr>
              <a:t>Всемирная </a:t>
            </a:r>
            <a:r>
              <a:rPr lang="ru-RU"/>
              <a:t>О</a:t>
            </a:r>
            <a:r>
              <a:rPr lang="ru-RU">
                <a:cs typeface="Times New Roman" pitchFamily="18" charset="0"/>
              </a:rPr>
              <a:t>рганизация </a:t>
            </a:r>
            <a:r>
              <a:rPr lang="ru-RU"/>
              <a:t>З</a:t>
            </a:r>
            <a:r>
              <a:rPr lang="ru-RU">
                <a:cs typeface="Times New Roman" pitchFamily="18" charset="0"/>
              </a:rPr>
              <a:t>дравоохранения предупреждает, что 80% заболеваний на планете вызваны потреблением некачественной питьевой воды.</a:t>
            </a:r>
          </a:p>
          <a:p>
            <a:pPr>
              <a:buFont typeface="Wingdings" pitchFamily="2" charset="2"/>
              <a:buNone/>
            </a:pPr>
            <a:r>
              <a:rPr lang="ru-RU">
                <a:cs typeface="Times New Roman" pitchFamily="18" charset="0"/>
              </a:rPr>
              <a:t>Большое количество сточных вод, нефтепродуктов и даже жидкие радиоактивные отходы поступают в реки и озера различных регионов мира.</a:t>
            </a:r>
          </a:p>
          <a:p>
            <a:endParaRPr lang="ru-RU"/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5688013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Берегись!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ru-RU" sz="3600" b="1" i="1">
                <a:cs typeface="Times New Roman" pitchFamily="18" charset="0"/>
              </a:rPr>
              <a:t>Основные пути загрязнения гидросферы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914400" y="1676400"/>
            <a:ext cx="7112000" cy="4572000"/>
            <a:chOff x="576" y="1056"/>
            <a:chExt cx="4480" cy="2880"/>
          </a:xfrm>
        </p:grpSpPr>
        <p:sp>
          <p:nvSpPr>
            <p:cNvPr id="40964" name="Text Box 4"/>
            <p:cNvSpPr txBox="1">
              <a:spLocks noChangeArrowheads="1"/>
            </p:cNvSpPr>
            <p:nvPr/>
          </p:nvSpPr>
          <p:spPr bwMode="auto">
            <a:xfrm>
              <a:off x="2176" y="2208"/>
              <a:ext cx="1360" cy="658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>
                  <a:solidFill>
                    <a:srgbClr val="000000"/>
                  </a:solidFill>
                  <a:latin typeface="Times New Roman" pitchFamily="18" charset="0"/>
                </a:rPr>
                <a:t>Основные пути загрязнения гидросферы</a:t>
              </a:r>
              <a:endParaRPr lang="ru-RU" sz="1200">
                <a:latin typeface="Times New Roman" pitchFamily="18" charset="0"/>
              </a:endParaRPr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 flipV="1">
              <a:off x="2896" y="1550"/>
              <a:ext cx="0" cy="6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 rot="5400000" flipV="1">
              <a:off x="3855" y="2218"/>
              <a:ext cx="1" cy="6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 rot="16186022" flipV="1">
              <a:off x="1855" y="2218"/>
              <a:ext cx="1" cy="6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 rot="10838195" flipV="1">
              <a:off x="2896" y="2866"/>
              <a:ext cx="0" cy="6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 flipV="1">
              <a:off x="3536" y="1632"/>
              <a:ext cx="40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3536" y="2866"/>
              <a:ext cx="400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H="1">
              <a:off x="1776" y="2866"/>
              <a:ext cx="400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 flipH="1" flipV="1">
              <a:off x="1776" y="1632"/>
              <a:ext cx="40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2336" y="1056"/>
              <a:ext cx="1120" cy="494"/>
            </a:xfrm>
            <a:prstGeom prst="rect">
              <a:avLst/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Times New Roman" pitchFamily="18" charset="0"/>
                </a:rPr>
                <a:t>Загрязнение нефтью и нефтепродуктами</a:t>
              </a:r>
              <a:endParaRPr lang="ru-RU" sz="12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4" name="Text Box 14"/>
            <p:cNvSpPr txBox="1">
              <a:spLocks noChangeArrowheads="1"/>
            </p:cNvSpPr>
            <p:nvPr/>
          </p:nvSpPr>
          <p:spPr bwMode="auto">
            <a:xfrm>
              <a:off x="3696" y="1221"/>
              <a:ext cx="1120" cy="411"/>
            </a:xfrm>
            <a:prstGeom prst="rect">
              <a:avLst/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Times New Roman" pitchFamily="18" charset="0"/>
                </a:rPr>
                <a:t>Загрязнение сточными водами</a:t>
              </a:r>
              <a:endParaRPr lang="ru-RU" sz="12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5" name="Text Box 15"/>
            <p:cNvSpPr txBox="1">
              <a:spLocks noChangeArrowheads="1"/>
            </p:cNvSpPr>
            <p:nvPr/>
          </p:nvSpPr>
          <p:spPr bwMode="auto">
            <a:xfrm>
              <a:off x="4176" y="2290"/>
              <a:ext cx="880" cy="494"/>
            </a:xfrm>
            <a:prstGeom prst="rect">
              <a:avLst/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Times New Roman" pitchFamily="18" charset="0"/>
                </a:rPr>
                <a:t>Загрязнение тяжелыми металлами</a:t>
              </a:r>
              <a:endParaRPr lang="ru-RU" sz="12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3696" y="3360"/>
              <a:ext cx="1344" cy="411"/>
            </a:xfrm>
            <a:prstGeom prst="rect">
              <a:avLst/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Times New Roman" pitchFamily="18" charset="0"/>
                </a:rPr>
                <a:t>Загрязнение кислотными дождями</a:t>
              </a:r>
              <a:endParaRPr lang="ru-RU" sz="12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7" name="Text Box 17"/>
            <p:cNvSpPr txBox="1">
              <a:spLocks noChangeArrowheads="1"/>
            </p:cNvSpPr>
            <p:nvPr/>
          </p:nvSpPr>
          <p:spPr bwMode="auto">
            <a:xfrm>
              <a:off x="2336" y="3525"/>
              <a:ext cx="1120" cy="411"/>
            </a:xfrm>
            <a:prstGeom prst="rect">
              <a:avLst/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Times New Roman" pitchFamily="18" charset="0"/>
                </a:rPr>
                <a:t>Радиоактивное загрязнение</a:t>
              </a:r>
              <a:endParaRPr lang="ru-RU" sz="12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8" name="Text Box 18"/>
            <p:cNvSpPr txBox="1">
              <a:spLocks noChangeArrowheads="1"/>
            </p:cNvSpPr>
            <p:nvPr/>
          </p:nvSpPr>
          <p:spPr bwMode="auto">
            <a:xfrm>
              <a:off x="1056" y="3360"/>
              <a:ext cx="880" cy="411"/>
            </a:xfrm>
            <a:prstGeom prst="rect">
              <a:avLst/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Times New Roman" pitchFamily="18" charset="0"/>
                </a:rPr>
                <a:t>Тепловое загрязнение</a:t>
              </a:r>
              <a:endParaRPr lang="ru-RU" sz="12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9" name="Text Box 19"/>
            <p:cNvSpPr txBox="1">
              <a:spLocks noChangeArrowheads="1"/>
            </p:cNvSpPr>
            <p:nvPr/>
          </p:nvSpPr>
          <p:spPr bwMode="auto">
            <a:xfrm>
              <a:off x="576" y="2290"/>
              <a:ext cx="960" cy="412"/>
            </a:xfrm>
            <a:prstGeom prst="rect">
              <a:avLst/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Times New Roman" pitchFamily="18" charset="0"/>
                </a:rPr>
                <a:t>Механическое загрязнение</a:t>
              </a:r>
            </a:p>
          </p:txBody>
        </p:sp>
        <p:sp>
          <p:nvSpPr>
            <p:cNvPr id="40980" name="Text Box 20"/>
            <p:cNvSpPr txBox="1">
              <a:spLocks noChangeArrowheads="1"/>
            </p:cNvSpPr>
            <p:nvPr/>
          </p:nvSpPr>
          <p:spPr bwMode="auto">
            <a:xfrm>
              <a:off x="736" y="1221"/>
              <a:ext cx="1040" cy="493"/>
            </a:xfrm>
            <a:prstGeom prst="rect">
              <a:avLst/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Times New Roman" pitchFamily="18" charset="0"/>
                </a:rPr>
                <a:t>Бактериальное и биологическое загрязнение</a:t>
              </a:r>
              <a:endParaRPr lang="ru-RU" sz="12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8" name="Picture 4" descr="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89138"/>
            <a:ext cx="8137525" cy="4608512"/>
          </a:xfrm>
          <a:prstGeom prst="rect">
            <a:avLst/>
          </a:prstGeom>
          <a:noFill/>
        </p:spPr>
      </p:pic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5596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Сохраним нашу жизнь!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8459788" cy="4459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1.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213" y="1484313"/>
            <a:ext cx="41735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400"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70463" y="1500188"/>
            <a:ext cx="41735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400">
              <a:latin typeface="Arial" charset="0"/>
            </a:endParaRP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395288" y="549275"/>
          <a:ext cx="7991475" cy="5724525"/>
        </p:xfrm>
        <a:graphic>
          <a:graphicData uri="http://schemas.openxmlformats.org/presentationml/2006/ole">
            <p:oleObj spid="_x0000_s3079" name="Слайд" r:id="rId4" imgW="4570560" imgH="3428280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Картинка 10 из 4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125538"/>
            <a:ext cx="662463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619250" y="0"/>
            <a:ext cx="4968875" cy="105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вода на Земле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Картинка 14 из 19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8496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4168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800" kern="10" spc="-2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Вода составляет 2\3 части</a:t>
            </a:r>
          </a:p>
          <a:p>
            <a:pPr algn="ctr"/>
            <a:r>
              <a:rPr lang="ru-RU" sz="2800" kern="10" spc="-2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поверхности нашей планеты.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052513"/>
            <a:ext cx="42481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pr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052513"/>
            <a:ext cx="4249738" cy="50403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313"/>
            <a:ext cx="8229600" cy="4611687"/>
          </a:xfrm>
        </p:spPr>
        <p:txBody>
          <a:bodyPr/>
          <a:lstStyle/>
          <a:p>
            <a:r>
              <a:rPr lang="ru-RU" b="1"/>
              <a:t>Вода</a:t>
            </a:r>
            <a:r>
              <a:rPr lang="ru-RU"/>
              <a:t>, как известно, встречается на Земле в </a:t>
            </a:r>
            <a:r>
              <a:rPr lang="ru-RU" b="1"/>
              <a:t>трех</a:t>
            </a:r>
            <a:r>
              <a:rPr lang="ru-RU"/>
              <a:t> </a:t>
            </a:r>
            <a:r>
              <a:rPr lang="ru-RU" b="1"/>
              <a:t>состояниях</a:t>
            </a:r>
            <a:r>
              <a:rPr lang="ru-RU"/>
              <a:t>: жидком, твердом и газообразном </a:t>
            </a: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5832475" cy="1141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состояния воды</a:t>
            </a:r>
          </a:p>
        </p:txBody>
      </p:sp>
      <p:pic>
        <p:nvPicPr>
          <p:cNvPr id="7172" name="Picture 6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213100"/>
            <a:ext cx="71278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2268538" y="2565400"/>
            <a:ext cx="4535487" cy="3024188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476375" y="2997200"/>
            <a:ext cx="1727200" cy="1655763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427538" y="2924175"/>
            <a:ext cx="2160587" cy="1081088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  <p:bldP spid="51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без вкуса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без запаха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   прозрачна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          бесцветна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                текучесть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                       испаряемость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                                  растворитель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Что ещё интересного вы знаете о воде?</a:t>
            </a:r>
          </a:p>
        </p:txBody>
      </p:sp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6121400" cy="12969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свойства воды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9020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76327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97647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213"/>
            <a:ext cx="8229600" cy="4525962"/>
          </a:xfr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FF00FF"/>
                </a:solidFill>
              </a:rPr>
              <a:t>Растениям</a:t>
            </a:r>
            <a:r>
              <a:rPr lang="ru-RU"/>
              <a:t> вода необходима: их корни впитывают воду из почвы, и она по стеблю поднимается к листьям.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FF00FF"/>
                </a:solidFill>
              </a:rPr>
              <a:t>Человеку</a:t>
            </a:r>
            <a:r>
              <a:rPr lang="ru-RU"/>
              <a:t> для нормальной работы всего организма и хорошего самочувствия необходимо выпивать около 2л. воды в день.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Без воды человек может прожить не более трёх дней.</a:t>
            </a:r>
            <a:r>
              <a:rPr lang="ru-RU"/>
              <a:t> </a:t>
            </a:r>
          </a:p>
        </p:txBody>
      </p:sp>
      <p:sp>
        <p:nvSpPr>
          <p:cNvPr id="11268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4897437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Это надо знать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572</TotalTime>
  <Words>192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Tahoma</vt:lpstr>
      <vt:lpstr>Wingdings</vt:lpstr>
      <vt:lpstr>Times New Roman</vt:lpstr>
      <vt:lpstr>Текстура</vt:lpstr>
      <vt:lpstr>Слайд Microsoft PowerPoint</vt:lpstr>
      <vt:lpstr>Слайд 1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Основные пути загрязнения гидросферы</vt:lpstr>
      <vt:lpstr>Слайд 12</vt:lpstr>
    </vt:vector>
  </TitlesOfParts>
  <Company>upk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upk</dc:creator>
  <cp:lastModifiedBy>Школа</cp:lastModifiedBy>
  <cp:revision>28</cp:revision>
  <dcterms:created xsi:type="dcterms:W3CDTF">2007-11-08T12:28:16Z</dcterms:created>
  <dcterms:modified xsi:type="dcterms:W3CDTF">2010-04-06T06:42:17Z</dcterms:modified>
</cp:coreProperties>
</file>